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18"/>
  </p:notesMasterIdLst>
  <p:sldIdLst>
    <p:sldId id="261" r:id="rId4"/>
    <p:sldId id="260" r:id="rId5"/>
    <p:sldId id="262" r:id="rId6"/>
    <p:sldId id="263" r:id="rId7"/>
    <p:sldId id="264" r:id="rId8"/>
    <p:sldId id="256" r:id="rId9"/>
    <p:sldId id="271" r:id="rId10"/>
    <p:sldId id="265" r:id="rId11"/>
    <p:sldId id="268" r:id="rId12"/>
    <p:sldId id="266" r:id="rId13"/>
    <p:sldId id="270" r:id="rId14"/>
    <p:sldId id="267" r:id="rId15"/>
    <p:sldId id="269" r:id="rId16"/>
    <p:sldId id="259" r:id="rId1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72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pl-P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BE21C-367A-49D2-82ED-387166ABE92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F8257-7751-4F5E-A519-1E561543C8E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7E018-9520-4B32-8CC2-2125F249F80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08475" cy="4935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02238" y="1963738"/>
            <a:ext cx="4310062" cy="4935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5FF08-5CFB-48B9-B7C2-E6ABEBBDEE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19963" y="282575"/>
            <a:ext cx="2192337" cy="66167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6200" cy="66167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9688" y="2101850"/>
            <a:ext cx="4227512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ED0EA-AA38-4FB7-88D1-07AB4108DD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96138" y="555625"/>
            <a:ext cx="2151062" cy="63071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2375" cy="63071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1363" y="555625"/>
            <a:ext cx="8605837" cy="126047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57E37-7382-4921-A184-B83BBAC5008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6BAF5-BBFC-4494-8C6F-2512A8DBEA4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36F4D-ABD8-4F2B-999D-1D5698A636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A480B-35FE-4D73-95DF-ED14B0DDF3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8A12E-3769-4A99-AEA7-AC11EB097F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FDA7E-CCEE-474A-89AA-D461874855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9535A73D-5075-4B5F-A8E7-0D7480CD371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282575"/>
            <a:ext cx="8607425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963738"/>
            <a:ext cx="8770937" cy="4935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1512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725488" y="7077075"/>
            <a:ext cx="9355137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l-PL">
              <a:ea typeface="Microsoft YaHei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1987550" y="7289800"/>
            <a:ext cx="8093075" cy="96838"/>
          </a:xfrm>
          <a:prstGeom prst="roundRect">
            <a:avLst>
              <a:gd name="adj" fmla="val 1667"/>
            </a:avLst>
          </a:prstGeom>
          <a:solidFill>
            <a:srgbClr val="FF99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l-PL">
              <a:ea typeface="Microsoft YaHei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 i="1">
          <a:solidFill>
            <a:srgbClr val="FF9966"/>
          </a:solidFill>
          <a:latin typeface="+mj-lt"/>
          <a:ea typeface="Arial Unicode MS" pitchFamily="34" charset="-128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 i="1">
          <a:solidFill>
            <a:srgbClr val="FF9966"/>
          </a:solidFill>
          <a:latin typeface="Arial" charset="0"/>
          <a:ea typeface="Arial Unicode MS" pitchFamily="34" charset="-128"/>
          <a:cs typeface="Arial Unicode MS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 i="1">
          <a:solidFill>
            <a:srgbClr val="FF9966"/>
          </a:solidFill>
          <a:latin typeface="Arial" charset="0"/>
          <a:ea typeface="Arial Unicode MS" pitchFamily="34" charset="-128"/>
          <a:cs typeface="Arial Unicode MS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 i="1">
          <a:solidFill>
            <a:srgbClr val="FF9966"/>
          </a:solidFill>
          <a:latin typeface="Arial" charset="0"/>
          <a:ea typeface="Arial Unicode MS" pitchFamily="34" charset="-128"/>
          <a:cs typeface="Arial Unicode MS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 i="1">
          <a:solidFill>
            <a:srgbClr val="FF9966"/>
          </a:solidFill>
          <a:latin typeface="Arial" charset="0"/>
          <a:ea typeface="Arial Unicode MS" pitchFamily="34" charset="-128"/>
          <a:cs typeface="Arial Unicode MS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 i="1">
          <a:solidFill>
            <a:srgbClr val="FF9966"/>
          </a:solidFill>
          <a:latin typeface="Arial" charset="0"/>
          <a:cs typeface="Arial Unicode MS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 i="1">
          <a:solidFill>
            <a:srgbClr val="FF9966"/>
          </a:solidFill>
          <a:latin typeface="Arial" charset="0"/>
          <a:cs typeface="Arial Unicode MS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 i="1">
          <a:solidFill>
            <a:srgbClr val="FF9966"/>
          </a:solidFill>
          <a:latin typeface="Arial" charset="0"/>
          <a:cs typeface="Arial Unicode MS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 i="1">
          <a:solidFill>
            <a:srgbClr val="FF9966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E6E6E6"/>
          </a:solidFill>
          <a:latin typeface="+mn-lt"/>
          <a:ea typeface="Arial Unicode MS" pitchFamily="34" charset="-128"/>
          <a:cs typeface="+mn-cs"/>
        </a:defRPr>
      </a:lvl1pPr>
      <a:lvl2pPr marL="742950" indent="-28575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E6E6E6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E6E6E6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E6E6E6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E6E6E6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E6"/>
          </a:solidFill>
          <a:latin typeface="+mn-lt"/>
          <a:cs typeface="+mn-cs"/>
        </a:defRPr>
      </a:lvl6pPr>
      <a:lvl7pPr marL="29718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E6"/>
          </a:solidFill>
          <a:latin typeface="+mn-lt"/>
          <a:cs typeface="+mn-cs"/>
        </a:defRPr>
      </a:lvl7pPr>
      <a:lvl8pPr marL="34290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E6"/>
          </a:solidFill>
          <a:latin typeface="+mn-lt"/>
          <a:cs typeface="+mn-cs"/>
        </a:defRPr>
      </a:lvl8pPr>
      <a:lvl9pPr marL="38862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E6E6E6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404813" y="1893888"/>
            <a:ext cx="9674225" cy="5665787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l-PL">
              <a:ea typeface="Microsoft YaHei" charset="-122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555625"/>
            <a:ext cx="860583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2101850"/>
            <a:ext cx="8605837" cy="4760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116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0" y="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l-PL">
              <a:ea typeface="Microsoft YaHei" charset="-122"/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238125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l-PL">
              <a:ea typeface="Microsoft YaHei" charset="-122"/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116840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pl-PL">
              <a:ea typeface="Microsoft YaHei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+mj-lt"/>
          <a:ea typeface="Arial Unicode MS" pitchFamily="34" charset="-128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Arial Unicode MS" pitchFamily="34" charset="-128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Arial Unicode MS" pitchFamily="34" charset="-128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Arial Unicode MS" pitchFamily="34" charset="-128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333333"/>
          </a:solidFill>
          <a:latin typeface="Arial" charset="0"/>
          <a:ea typeface="Arial Unicode MS" pitchFamily="34" charset="-128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333333"/>
          </a:solidFill>
          <a:latin typeface="Arial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333333"/>
          </a:solidFill>
          <a:latin typeface="Arial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333333"/>
          </a:solidFill>
          <a:latin typeface="Arial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333333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1840" y="142776"/>
            <a:ext cx="8569325" cy="1620837"/>
          </a:xfrm>
        </p:spPr>
        <p:txBody>
          <a:bodyPr/>
          <a:lstStyle/>
          <a:p>
            <a:r>
              <a:rPr lang="pl-PL" sz="2600" dirty="0" smtClean="0"/>
              <a:t>Konferencja </a:t>
            </a:r>
            <a:br>
              <a:rPr lang="pl-PL" sz="2600" dirty="0" smtClean="0"/>
            </a:br>
            <a:r>
              <a:rPr lang="pl-PL" sz="2600" dirty="0" smtClean="0"/>
              <a:t>Gospodarka odpadami w gminie - dokąd zmierzamy?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Szadek, 2 kwietnia 2014 </a:t>
            </a:r>
            <a:r>
              <a:rPr lang="pl-PL" dirty="0" err="1" smtClean="0"/>
              <a:t>r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512145"/>
            <a:ext cx="7056437" cy="1931988"/>
          </a:xfrm>
        </p:spPr>
        <p:txBody>
          <a:bodyPr/>
          <a:lstStyle/>
          <a:p>
            <a:pPr algn="r"/>
            <a:r>
              <a:rPr lang="pl-PL" b="1" dirty="0" smtClean="0"/>
              <a:t>Założenia modelu świadczenia usług w zakresie odbioru i zagospodarowania odpadów - </a:t>
            </a:r>
            <a:r>
              <a:rPr lang="pl-PL" i="1" dirty="0" smtClean="0"/>
              <a:t>Krzysztof Choromański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</p:spPr>
        <p:txBody>
          <a:bodyPr tIns="21168"/>
          <a:lstStyle/>
          <a:p>
            <a:pPr marL="0" indent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PRZYKŁAD - STANDARD 1. USTALANIE POZIOMU OPŁAT ZA GOSPODAROWANIE ODPADAMI KOMUNALNYMI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41363" y="2101850"/>
            <a:ext cx="8607425" cy="4762500"/>
          </a:xfrm>
        </p:spPr>
        <p:txBody>
          <a:bodyPr anchor="ctr"/>
          <a:lstStyle/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3200" dirty="0" smtClean="0"/>
          </a:p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Wartość niezbędnych przychodów jest podstawą kalkulacji opłat za gospodarowanie odpadami komunalnymi.</a:t>
            </a:r>
          </a:p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3200" dirty="0" smtClean="0"/>
          </a:p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Gminy powinny prowadzić politykę </a:t>
            </a:r>
            <a:r>
              <a:rPr lang="pl-PL" sz="3200" dirty="0" err="1" smtClean="0"/>
              <a:t>opłatową</a:t>
            </a:r>
            <a:r>
              <a:rPr lang="pl-PL" sz="3200" dirty="0" smtClean="0"/>
              <a:t> w perspektywie kilkuletniej (co najmniej 3-5 lat), w której możliwe jest uwzględnienie planowanych zmian organizacyjnych, technologicznych i programów rozwojowych. </a:t>
            </a:r>
          </a:p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</p:spPr>
        <p:txBody>
          <a:bodyPr tIns="21168"/>
          <a:lstStyle/>
          <a:p>
            <a:pPr marL="0" indent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PRZYKŁAD - STANDARD 1. USTALANIE POZIOMU OPŁAT ZA GOSPODAROWANIE ODPADAMI KOMUNALNYMI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41363" y="2101850"/>
            <a:ext cx="8607425" cy="4762500"/>
          </a:xfrm>
        </p:spPr>
        <p:txBody>
          <a:bodyPr anchor="ctr"/>
          <a:lstStyle/>
          <a:p>
            <a:r>
              <a:rPr lang="pl-PL" sz="2800" dirty="0" smtClean="0"/>
              <a:t>Ustawa art. 6r ust. 2 i dalej</a:t>
            </a:r>
          </a:p>
          <a:p>
            <a:endParaRPr lang="pl-PL" sz="2800" dirty="0" smtClean="0"/>
          </a:p>
          <a:p>
            <a:pPr marL="0" indent="0"/>
            <a:r>
              <a:rPr lang="pl-PL" sz="2800" dirty="0" smtClean="0"/>
              <a:t>Z pobranych opłat za gospodarowanie odpadami komunalnymi </a:t>
            </a:r>
            <a:r>
              <a:rPr lang="pl-PL" sz="2800" dirty="0" err="1" smtClean="0"/>
              <a:t>gmina</a:t>
            </a:r>
            <a:r>
              <a:rPr lang="pl-PL" sz="2800" dirty="0" smtClean="0"/>
              <a:t> pokrywa koszty funkcjonowania systemu gospodarowania odpadami komunalnymi, które obejmują koszty:</a:t>
            </a:r>
          </a:p>
          <a:p>
            <a:r>
              <a:rPr lang="pl-PL" sz="2800" dirty="0" smtClean="0"/>
              <a:t>1) odbierania, transportu, zbierania, odzysku i unieszkodliwiania odpadów komunalnych;</a:t>
            </a:r>
          </a:p>
          <a:p>
            <a:r>
              <a:rPr lang="pl-PL" sz="2800" dirty="0" smtClean="0"/>
              <a:t>2) tworzenia i utrzymania punktów selektywnego zbierania odpadów komunalnych;</a:t>
            </a:r>
          </a:p>
          <a:p>
            <a:r>
              <a:rPr lang="pl-PL" sz="2800" dirty="0" smtClean="0"/>
              <a:t>3) obsługi administracyjnej tego systemu.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</p:spPr>
        <p:txBody>
          <a:bodyPr tIns="21168"/>
          <a:lstStyle/>
          <a:p>
            <a:pPr marL="0" indent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PRZYKŁAD - STANDARD 1. USTALANIE POZIOMU OPŁAT ZA GOSPODAROWANIE ODPADAMI KOMUNALNYMI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41363" y="2101850"/>
            <a:ext cx="8607425" cy="4762500"/>
          </a:xfrm>
        </p:spPr>
        <p:txBody>
          <a:bodyPr anchor="ctr"/>
          <a:lstStyle/>
          <a:p>
            <a:r>
              <a:rPr lang="pl-PL" sz="3200" dirty="0" smtClean="0"/>
              <a:t>Ustawa art. 6r ust. 2 i dalej</a:t>
            </a:r>
          </a:p>
          <a:p>
            <a:endParaRPr lang="pl-PL" sz="3200" dirty="0" smtClean="0"/>
          </a:p>
          <a:p>
            <a:r>
              <a:rPr lang="pl-PL" sz="3200" dirty="0" smtClean="0"/>
              <a:t>2a. Z pobranych opłat za gospodarowanie odpadami komunalnymi </a:t>
            </a:r>
            <a:r>
              <a:rPr lang="pl-PL" sz="3200" dirty="0" err="1" smtClean="0"/>
              <a:t>gmina</a:t>
            </a:r>
            <a:r>
              <a:rPr lang="pl-PL" sz="3200" dirty="0" smtClean="0"/>
              <a:t> może pokryć koszty wyposażenia nieruchomości w pojemniki lub worki do zbierania odpadów komunalnych oraz koszty utrzymywania pojemników w odpowiednim stanie sanitarnym, porządkowym i technicznym.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</p:spPr>
        <p:txBody>
          <a:bodyPr tIns="21168"/>
          <a:lstStyle/>
          <a:p>
            <a:pPr marL="0" indent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PRZYKŁAD - STANDARD 1. USTALANIE POZIOMU OPŁAT ZA GOSPODAROWANIE ODPADAMI KOMUNALNYMI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41363" y="2101850"/>
            <a:ext cx="8607425" cy="4762500"/>
          </a:xfrm>
        </p:spPr>
        <p:txBody>
          <a:bodyPr anchor="ctr"/>
          <a:lstStyle/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W trakcie obecnych prac legislacyjnych możliwe poszerzenie tego katalogu:</a:t>
            </a:r>
          </a:p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3200" dirty="0" smtClean="0"/>
          </a:p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Przykładowo Związek Miast Polskich w swoim stanowisku domaga się m.in. ujęcia wśród zadań finansowanych z opłaty (art. 6r) kosztów: </a:t>
            </a:r>
          </a:p>
          <a:p>
            <a:pPr marL="0" indent="0" algn="just" eaLnBrk="1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 działań kontrolnych, </a:t>
            </a:r>
          </a:p>
          <a:p>
            <a:pPr marL="0" indent="0" algn="just" eaLnBrk="1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 usuwania śmieci z przestrzeni publicznych (np. koszy na ulicach, w parkach itp.), </a:t>
            </a:r>
          </a:p>
          <a:p>
            <a:pPr marL="0" indent="0" algn="just" eaLnBrk="1"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 likwidacji dzikich wysypisk.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</p:spPr>
        <p:txBody>
          <a:bodyPr tIns="2116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6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DZIĘKUJĘ ZA UWAGĘ</a:t>
            </a:r>
            <a:endParaRPr lang="pl-PL" sz="6000" dirty="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7425" cy="4762500"/>
          </a:xfrm>
        </p:spPr>
        <p:txBody>
          <a:bodyPr/>
          <a:lstStyle/>
          <a:p>
            <a:pPr marL="431800" indent="-32385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dirty="0" smtClean="0"/>
          </a:p>
        </p:txBody>
      </p:sp>
      <p:pic>
        <p:nvPicPr>
          <p:cNvPr id="6149" name="Picture 5" descr="C:\Users\Krzysztof\OneDrive_01\OneDrive\Obrazy\Z aparatu\WP_20130806_0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9912" y="2483693"/>
            <a:ext cx="7157596" cy="403244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UWARUNKOWANIA GLOBALNE</a:t>
            </a:r>
            <a:endParaRPr lang="pl-PL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741363" y="2101850"/>
            <a:ext cx="8607425" cy="476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1168" rIns="0" bIns="0" numCol="1" anchor="ctr" anchorCtr="0" compatLnSpc="1">
            <a:prstTxWarp prst="textNoShape">
              <a:avLst/>
            </a:prstTxWarp>
          </a:bodyPr>
          <a:lstStyle/>
          <a:p>
            <a:pPr marL="357188" indent="-357188">
              <a:buFont typeface="Arial" pitchFamily="34" charset="0"/>
              <a:buChar char="•"/>
            </a:pPr>
            <a:r>
              <a:rPr lang="pl-PL" sz="3600" dirty="0" smtClean="0"/>
              <a:t>upowszechnianie i stosowanie zasad trwałego, zrównoważonego </a:t>
            </a:r>
            <a:r>
              <a:rPr lang="pl-PL" sz="3600" dirty="0" err="1" smtClean="0"/>
              <a:t>rozwoju</a:t>
            </a:r>
            <a:r>
              <a:rPr lang="pl-PL" sz="3600" dirty="0" smtClean="0"/>
              <a:t> </a:t>
            </a:r>
            <a:endParaRPr lang="pl-PL" sz="3600" dirty="0"/>
          </a:p>
          <a:p>
            <a:pPr>
              <a:buFont typeface="Arial" pitchFamily="34" charset="0"/>
              <a:buChar char="•"/>
            </a:pPr>
            <a:endParaRPr lang="pl-PL" sz="3600" dirty="0" smtClean="0"/>
          </a:p>
          <a:p>
            <a:pPr marL="357188" indent="-357188">
              <a:buFont typeface="Arial" pitchFamily="34" charset="0"/>
              <a:buChar char="•"/>
            </a:pPr>
            <a:r>
              <a:rPr lang="pl-PL" sz="3600" dirty="0" smtClean="0"/>
              <a:t>podnoszenie sprawności działania administracji publicznej, nazywane najczęściej nowym zarządzaniem publicznym (New Public Management)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UPOWSZECHNIANIE I STOSOWANIE ZASAD TRWAŁEGO, ZRÓWNOWAŻONEGO ROZWOJU</a:t>
            </a:r>
            <a:endParaRPr lang="pl-PL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741363" y="2101850"/>
            <a:ext cx="8607425" cy="476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1168" rIns="0" bIns="0" numCol="1" anchor="ctr" anchorCtr="0" compatLnSpc="1">
            <a:prstTxWarp prst="textNoShape">
              <a:avLst/>
            </a:prstTxWarp>
          </a:bodyPr>
          <a:lstStyle/>
          <a:p>
            <a:pPr marL="1257300" indent="-542925" eaLnBrk="1" hangingPunct="1">
              <a:buFont typeface="Webdings" pitchFamily="18" charset="2"/>
              <a:buNone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Wydarzenia międzynarodowe: </a:t>
            </a:r>
          </a:p>
          <a:p>
            <a:pPr marL="1257300" indent="-542925" eaLnBrk="1" hangingPunct="1">
              <a:buFont typeface="Arial" pitchFamily="34" charset="0"/>
              <a:buChar char="•"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ONZ (Komisja Trwałego Rozwoju)</a:t>
            </a:r>
          </a:p>
          <a:p>
            <a:pPr marL="1257300" indent="-542925" eaLnBrk="1" hangingPunct="1">
              <a:buFont typeface="Arial" pitchFamily="34" charset="0"/>
              <a:buChar char="•"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Społeczność międzynarodowa (od 1972 - </a:t>
            </a:r>
            <a:r>
              <a:rPr lang="pl-PL" sz="3200" dirty="0" err="1" smtClean="0">
                <a:latin typeface="Arial" pitchFamily="34" charset="0"/>
                <a:cs typeface="Arial" pitchFamily="34" charset="0"/>
              </a:rPr>
              <a:t>konferencja</a:t>
            </a:r>
            <a:r>
              <a:rPr lang="pl-PL" sz="3200" dirty="0" smtClean="0">
                <a:latin typeface="Arial" pitchFamily="34" charset="0"/>
                <a:cs typeface="Arial" pitchFamily="34" charset="0"/>
              </a:rPr>
              <a:t> w Sztokholmie)</a:t>
            </a:r>
          </a:p>
          <a:p>
            <a:pPr marL="1257300" indent="-542925" eaLnBrk="1" hangingPunct="1">
              <a:buFont typeface="Arial" pitchFamily="34" charset="0"/>
              <a:buChar char="•"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Konferencja w Rio de Janeiro - Szczyt ziemi „Środowisko i rozwój”- 1992 (deklaracje, Agenda 21, konwencje)</a:t>
            </a:r>
          </a:p>
          <a:p>
            <a:pPr marL="1257300" indent="-542925" eaLnBrk="1" hangingPunct="1">
              <a:buFont typeface="Arial" pitchFamily="34" charset="0"/>
              <a:buChar char="•"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Konferencja w Johannesburgu - Światowy Szczyt Zrównoważonego Rozwoju - 2002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NOWE ZARZĄDZANIE PUBLICZNE </a:t>
            </a:r>
            <a:br>
              <a:rPr lang="pl-PL" dirty="0" smtClean="0"/>
            </a:br>
            <a:r>
              <a:rPr lang="pl-PL" dirty="0" smtClean="0"/>
              <a:t>(NEW PUBLIC MANAGEMENT)</a:t>
            </a:r>
            <a:endParaRPr lang="pl-PL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741363" y="2101850"/>
            <a:ext cx="8607425" cy="476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1168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2400" dirty="0" smtClean="0"/>
              <a:t>Jak podnieść sprawność działania administracji publicznej?</a:t>
            </a:r>
          </a:p>
          <a:p>
            <a:pPr lvl="1">
              <a:buFont typeface="Arial" pitchFamily="34" charset="0"/>
              <a:buChar char="•"/>
            </a:pPr>
            <a:r>
              <a:rPr lang="pl-PL" sz="2400" dirty="0" smtClean="0"/>
              <a:t>Sektor prywatny zdecydowanie lepiej reagował na sytuacje kryzysowe i w ramach tego sektora powstawały narzędzia zarządzania, pozwalające sprawnie działać w zmieniającym się otoczeniu.</a:t>
            </a:r>
            <a:endParaRPr lang="pl-PL" sz="2400" dirty="0"/>
          </a:p>
          <a:p>
            <a:pPr lvl="1">
              <a:buFont typeface="Arial" pitchFamily="34" charset="0"/>
              <a:buChar char="•"/>
            </a:pPr>
            <a:r>
              <a:rPr lang="pl-PL" sz="2400" dirty="0"/>
              <a:t>Podniesienie sprawności działania administracji publicznej jest możliwe dzięki wykorzystaniu doświadczenia zarządzania w sektorze prywatnym. </a:t>
            </a:r>
          </a:p>
          <a:p>
            <a:pPr lvl="1">
              <a:buFont typeface="Arial" pitchFamily="34" charset="0"/>
              <a:buChar char="•"/>
            </a:pPr>
            <a:r>
              <a:rPr lang="pl-PL" sz="2400" dirty="0" smtClean="0"/>
              <a:t>Wykorzystanie </a:t>
            </a:r>
            <a:r>
              <a:rPr lang="pl-PL" sz="2400" dirty="0"/>
              <a:t>sprawdzonych w sektorze prywatnym narzędzi i zaadaptowanie ich do potrzeb sektora publicznego. Rozwój takiego podejścia prowadził do powstawania narzędzi przeznaczonych dla organizacji, niezależnie od tego, w jakim sektorze działają.</a:t>
            </a:r>
            <a:r>
              <a:rPr lang="pl-PL" sz="2400" dirty="0" smtClean="0"/>
              <a:t> </a:t>
            </a:r>
            <a:endParaRPr lang="pl-PL" sz="2400" dirty="0"/>
          </a:p>
        </p:txBody>
      </p:sp>
      <p:sp>
        <p:nvSpPr>
          <p:cNvPr id="4" name="Strzałka zakrzywiona w prawo 3"/>
          <p:cNvSpPr/>
          <p:nvPr/>
        </p:nvSpPr>
        <p:spPr bwMode="auto">
          <a:xfrm>
            <a:off x="503808" y="3275781"/>
            <a:ext cx="720080" cy="1296144"/>
          </a:xfrm>
          <a:prstGeom prst="curved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6" name="Strzałka zakrzywiona w lewo 5"/>
          <p:cNvSpPr/>
          <p:nvPr/>
        </p:nvSpPr>
        <p:spPr bwMode="auto">
          <a:xfrm>
            <a:off x="8784728" y="4427909"/>
            <a:ext cx="792088" cy="1296144"/>
          </a:xfrm>
          <a:prstGeom prst="curved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UWARUNKOWANIA POLSKIEJ GOSPODARKI ODPADAMI</a:t>
            </a:r>
            <a:endParaRPr lang="pl-PL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741363" y="2101850"/>
            <a:ext cx="8607425" cy="476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1168" rIns="0" bIns="0" numCol="1" anchor="ctr" anchorCtr="0" compatLnSpc="1">
            <a:prstTxWarp prst="textNoShape">
              <a:avLst/>
            </a:prstTxWarp>
          </a:bodyPr>
          <a:lstStyle/>
          <a:p>
            <a:pPr marL="0" lvl="1" indent="0" algn="ctr"/>
            <a:r>
              <a:rPr lang="pl-PL" sz="2400" dirty="0"/>
              <a:t>Realizacja</a:t>
            </a:r>
            <a:r>
              <a:rPr lang="pl-PL" sz="2400" dirty="0" smtClean="0"/>
              <a:t> polityk unijnych</a:t>
            </a:r>
          </a:p>
          <a:p>
            <a:pPr lvl="1" algn="ctr"/>
            <a:endParaRPr lang="pl-PL" sz="2400" dirty="0" smtClean="0"/>
          </a:p>
          <a:p>
            <a:pPr lvl="1" algn="ctr">
              <a:buFont typeface="Arial" pitchFamily="34" charset="0"/>
              <a:buChar char="•"/>
            </a:pPr>
            <a:endParaRPr lang="pl-PL" sz="2400" dirty="0"/>
          </a:p>
          <a:p>
            <a:pPr marL="0" lvl="1" indent="0" algn="ctr"/>
            <a:r>
              <a:rPr lang="pl-PL" sz="2400" dirty="0" smtClean="0"/>
              <a:t>Zwiększenie </a:t>
            </a:r>
            <a:r>
              <a:rPr lang="pl-PL" sz="2400" dirty="0"/>
              <a:t>wydajności zasobowej, wyrażonej rozłączeniem wskaźników wykorzystania zasobów naturalnych, emisji i wytwarzania odpadów od wskaźników wzrostu </a:t>
            </a:r>
            <a:r>
              <a:rPr lang="pl-PL" sz="2400" dirty="0" smtClean="0"/>
              <a:t>gospodarczego</a:t>
            </a:r>
          </a:p>
          <a:p>
            <a:pPr lvl="1" algn="ctr"/>
            <a:endParaRPr lang="pl-PL" sz="2400" dirty="0" smtClean="0"/>
          </a:p>
          <a:p>
            <a:pPr lvl="1" algn="ctr"/>
            <a:endParaRPr lang="pl-PL" sz="2400" dirty="0"/>
          </a:p>
          <a:p>
            <a:pPr marL="0" lvl="1" indent="0" algn="ctr"/>
            <a:r>
              <a:rPr lang="pl-PL" sz="2400" dirty="0" smtClean="0"/>
              <a:t>Dyrektywa </a:t>
            </a:r>
            <a:r>
              <a:rPr lang="pl-PL" sz="2400" dirty="0"/>
              <a:t>Parlamentu Europejskiego i Rady 2008/98/WE z dnia 19 listopada 2008 </a:t>
            </a:r>
            <a:r>
              <a:rPr lang="pl-PL" sz="2400" dirty="0" err="1"/>
              <a:t>r</a:t>
            </a:r>
            <a:r>
              <a:rPr lang="pl-PL" sz="2400" dirty="0"/>
              <a:t>. w sprawie odpadów </a:t>
            </a:r>
            <a:r>
              <a:rPr lang="pl-PL" sz="2400" dirty="0" smtClean="0"/>
              <a:t>uchylająca </a:t>
            </a:r>
            <a:r>
              <a:rPr lang="pl-PL" sz="2400" dirty="0"/>
              <a:t>niektóre dyrektywy (Dziennik Urzędowy L 312, 22/11/2008 P. 0003 – 0030 </a:t>
            </a:r>
            <a:r>
              <a:rPr lang="pl-PL" sz="2400" dirty="0" smtClean="0"/>
              <a:t>– </a:t>
            </a:r>
            <a:r>
              <a:rPr lang="pl-PL" sz="2400" b="1" dirty="0" smtClean="0"/>
              <a:t>dyrektywa </a:t>
            </a:r>
            <a:r>
              <a:rPr lang="pl-PL" sz="2400" b="1" dirty="0"/>
              <a:t>ramowa</a:t>
            </a:r>
            <a:r>
              <a:rPr lang="pl-PL" sz="2400" dirty="0" smtClean="0"/>
              <a:t>)</a:t>
            </a:r>
            <a:endParaRPr lang="pl-PL" sz="2400" dirty="0"/>
          </a:p>
        </p:txBody>
      </p:sp>
      <p:sp>
        <p:nvSpPr>
          <p:cNvPr id="4" name="Strzałka w dół 3"/>
          <p:cNvSpPr/>
          <p:nvPr/>
        </p:nvSpPr>
        <p:spPr bwMode="auto">
          <a:xfrm>
            <a:off x="4752280" y="2915741"/>
            <a:ext cx="360040" cy="43204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5" name="Strzałka w dół 4"/>
          <p:cNvSpPr/>
          <p:nvPr/>
        </p:nvSpPr>
        <p:spPr bwMode="auto">
          <a:xfrm>
            <a:off x="4752280" y="4643933"/>
            <a:ext cx="360040" cy="43204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</p:spPr>
        <p:txBody>
          <a:bodyPr tIns="2116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ZAŁOŻENIA OPRACOWANIA MODELU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41363" y="2101850"/>
            <a:ext cx="8607425" cy="4762500"/>
          </a:xfrm>
        </p:spPr>
        <p:txBody>
          <a:bodyPr anchor="ctr"/>
          <a:lstStyle/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dirty="0" smtClean="0"/>
              <a:t>DOŚWIADCZENIA Z PRAC RADY DO SPRAW REGULACJI EKONOMICZNYCH, DOSTĘPNOŚCI DO USŁUG ORAZ METODOLOGII USTALANIA OPŁAT W SEKTORZE WODOCIĄGOWO-KANALIZACYJNYM</a:t>
            </a:r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dirty="0" smtClean="0"/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dirty="0" smtClean="0"/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dirty="0" smtClean="0"/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dirty="0" smtClean="0"/>
              <a:t>STANDARDY ŚWIADCZENIA USŁUG KOMUNALNYCH W OBSZARZE GOSPODAROWANIA ODPADAMI</a:t>
            </a:r>
          </a:p>
        </p:txBody>
      </p:sp>
      <p:sp>
        <p:nvSpPr>
          <p:cNvPr id="4" name="Strzałka w dół 3"/>
          <p:cNvSpPr/>
          <p:nvPr/>
        </p:nvSpPr>
        <p:spPr bwMode="auto">
          <a:xfrm>
            <a:off x="4752280" y="4643933"/>
            <a:ext cx="360040" cy="43204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</p:spPr>
        <p:txBody>
          <a:bodyPr tIns="2116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STANDARDY ŚWIADCZENIA USŁUG KOMUNALNYCH W OBSZARZE GOSPODAROWANIA ODPADAMI</a:t>
            </a:r>
            <a:endParaRPr lang="pl-PL" sz="3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41363" y="2101850"/>
            <a:ext cx="8607425" cy="4762500"/>
          </a:xfrm>
        </p:spPr>
        <p:txBody>
          <a:bodyPr anchor="ctr"/>
          <a:lstStyle/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2800" dirty="0" smtClean="0"/>
              <a:t>STANDARD 1. USTALANIE POZIOMU OPŁAT ZA GOSPODAROWANIE ODPADAMI KOMUNALNYMI</a:t>
            </a:r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2800" dirty="0" smtClean="0"/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2800" dirty="0" smtClean="0"/>
              <a:t>STANDARD </a:t>
            </a:r>
            <a:r>
              <a:rPr lang="pl-PL" sz="2800" dirty="0" smtClean="0"/>
              <a:t>2. ALOKACJA KOSZTÓW WEDŁUG GRUP ODBIORCÓW</a:t>
            </a:r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2800" dirty="0" smtClean="0"/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2800" dirty="0" smtClean="0"/>
              <a:t>STANDARD </a:t>
            </a:r>
            <a:r>
              <a:rPr lang="pl-PL" sz="2800" dirty="0" smtClean="0"/>
              <a:t>3. ZASADY PROJEKTOWANIA TARYF</a:t>
            </a:r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2800" dirty="0" smtClean="0"/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2800" dirty="0" smtClean="0"/>
              <a:t>STANDARD </a:t>
            </a:r>
            <a:r>
              <a:rPr lang="pl-PL" sz="2800" dirty="0" smtClean="0"/>
              <a:t>4. ZASADY ANALIZY JAKOŚCI USŁUG</a:t>
            </a:r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2800" dirty="0" smtClean="0"/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2800" dirty="0" smtClean="0"/>
              <a:t>STANDARD </a:t>
            </a:r>
            <a:r>
              <a:rPr lang="pl-PL" sz="2800" dirty="0" smtClean="0"/>
              <a:t>5. ZASADY UPOWSZECHNIANIA </a:t>
            </a:r>
            <a:r>
              <a:rPr lang="pl-PL" sz="2800" dirty="0" smtClean="0"/>
              <a:t>INFORMACJI</a:t>
            </a:r>
            <a:endParaRPr lang="pl-PL" sz="2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</p:spPr>
        <p:txBody>
          <a:bodyPr tIns="2116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STANDARDY ŚWIADCZENIA USŁUG KOMUNALNYCH W OBSZARZE GOSPODAROWANIA ODPADAMI</a:t>
            </a:r>
            <a:endParaRPr lang="pl-PL" sz="3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41363" y="2101850"/>
            <a:ext cx="8607425" cy="4762500"/>
          </a:xfrm>
        </p:spPr>
        <p:txBody>
          <a:bodyPr anchor="ctr"/>
          <a:lstStyle/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dirty="0" smtClean="0"/>
              <a:t>STANDARD </a:t>
            </a:r>
            <a:r>
              <a:rPr lang="pl-PL" dirty="0" smtClean="0"/>
              <a:t>6. INFORMACJE I DOKUMENTY PRZEDSTAWIANE PRZY ZMIANIE STAWKI OPŁATY</a:t>
            </a:r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dirty="0" smtClean="0"/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dirty="0" smtClean="0"/>
              <a:t>STANDARD </a:t>
            </a:r>
            <a:r>
              <a:rPr lang="pl-PL" dirty="0" smtClean="0"/>
              <a:t>7. ZASADY EWIDENCJI PRZEPŁYWU ŚRODKÓW Z OPŁATY ODPADOWEJ</a:t>
            </a:r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dirty="0" smtClean="0"/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dirty="0" smtClean="0"/>
              <a:t>STANDARD </a:t>
            </a:r>
            <a:r>
              <a:rPr lang="pl-PL" dirty="0" smtClean="0"/>
              <a:t>8. ZASADY ROZLICZEŃ NAKŁADÓW WIELOLETNICH</a:t>
            </a:r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dirty="0" smtClean="0"/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dirty="0" smtClean="0"/>
              <a:t>STANDARD </a:t>
            </a:r>
            <a:r>
              <a:rPr lang="pl-PL" dirty="0" smtClean="0"/>
              <a:t>9. ZASADY OPRACOWYWANIA REGULAMINU</a:t>
            </a:r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dirty="0" smtClean="0"/>
          </a:p>
          <a:p>
            <a:pPr marL="0" indent="0" algn="ctr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dirty="0" smtClean="0"/>
              <a:t>STANDARD </a:t>
            </a:r>
            <a:r>
              <a:rPr lang="pl-PL" dirty="0" smtClean="0"/>
              <a:t>10. METODOLOGIA OPRACOWYWANIA ANALIZY STANU GOSPODARKI ODPADAMI KOMUNALNYMI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7425" cy="1262063"/>
          </a:xfrm>
        </p:spPr>
        <p:txBody>
          <a:bodyPr tIns="21168"/>
          <a:lstStyle/>
          <a:p>
            <a:pPr marL="0" indent="0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3200" dirty="0" smtClean="0"/>
              <a:t>PRZYKŁAD - STANDARD 1. USTALANIE POZIOMU OPŁAT ZA GOSPODAROWANIE ODPADAMI KOMUNALNYMI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41363" y="2101850"/>
            <a:ext cx="8607425" cy="4762500"/>
          </a:xfrm>
        </p:spPr>
        <p:txBody>
          <a:bodyPr anchor="ctr"/>
          <a:lstStyle/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2800" dirty="0" smtClean="0"/>
          </a:p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2800" dirty="0" smtClean="0"/>
              <a:t>Pierwszym krokiem w ustalaniu opłat jest ustalenie poziomu niezbędnych przychodów. </a:t>
            </a:r>
          </a:p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2800" dirty="0" smtClean="0"/>
          </a:p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2800" dirty="0" smtClean="0"/>
          </a:p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sz="2800" dirty="0" smtClean="0"/>
              <a:t>W przypadku usług związanych z  gospodarowaniem odpadami komunalnymi „niezbędne przychody” to wartość przychodów, które </a:t>
            </a:r>
            <a:r>
              <a:rPr lang="pl-PL" sz="2800" dirty="0" err="1" smtClean="0"/>
              <a:t>gmina</a:t>
            </a:r>
            <a:r>
              <a:rPr lang="pl-PL" sz="2800" dirty="0" smtClean="0"/>
              <a:t> musi osiągnąć dla zapewnienia odpowiedniej jakości usługi oraz pokrycia uzasadnionych wydatków związanych z eksploatacją, utrzymaniem i rozwojem systemu gospodarki odpadami komunalnymi - z uwzględnieniem kryterium racjonalnego zarządzania. </a:t>
            </a:r>
          </a:p>
          <a:p>
            <a:pPr marL="0" indent="0" algn="just"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pl-PL" sz="2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698</Words>
  <Application>Microsoft Office PowerPoint</Application>
  <PresentationFormat>Niestandardowy</PresentationFormat>
  <Paragraphs>81</Paragraphs>
  <Slides>14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3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Motyw pakietu Office</vt:lpstr>
      <vt:lpstr>1_Motyw pakietu Office</vt:lpstr>
      <vt:lpstr>2_Motyw pakietu Office</vt:lpstr>
      <vt:lpstr>Konferencja  Gospodarka odpadami w gminie - dokąd zmierzamy?  Szadek, 2 kwietnia 2014 r.</vt:lpstr>
      <vt:lpstr>UWARUNKOWANIA GLOBALNE</vt:lpstr>
      <vt:lpstr>UPOWSZECHNIANIE I STOSOWANIE ZASAD TRWAŁEGO, ZRÓWNOWAŻONEGO ROZWOJU</vt:lpstr>
      <vt:lpstr>NOWE ZARZĄDZANIE PUBLICZNE  (NEW PUBLIC MANAGEMENT)</vt:lpstr>
      <vt:lpstr>UWARUNKOWANIA POLSKIEJ GOSPODARKI ODPADAMI</vt:lpstr>
      <vt:lpstr>ZAŁOŻENIA OPRACOWANIA MODELU</vt:lpstr>
      <vt:lpstr>STANDARDY ŚWIADCZENIA USŁUG KOMUNALNYCH W OBSZARZE GOSPODAROWANIA ODPADAMI</vt:lpstr>
      <vt:lpstr>STANDARDY ŚWIADCZENIA USŁUG KOMUNALNYCH W OBSZARZE GOSPODAROWANIA ODPADAMI</vt:lpstr>
      <vt:lpstr>PRZYKŁAD - STANDARD 1. USTALANIE POZIOMU OPŁAT ZA GOSPODAROWANIE ODPADAMI KOMUNALNYMI</vt:lpstr>
      <vt:lpstr>PRZYKŁAD - STANDARD 1. USTALANIE POZIOMU OPŁAT ZA GOSPODAROWANIE ODPADAMI KOMUNALNYMI</vt:lpstr>
      <vt:lpstr>PRZYKŁAD - STANDARD 1. USTALANIE POZIOMU OPŁAT ZA GOSPODAROWANIE ODPADAMI KOMUNALNYMI</vt:lpstr>
      <vt:lpstr>PRZYKŁAD - STANDARD 1. USTALANIE POZIOMU OPŁAT ZA GOSPODAROWANIE ODPADAMI KOMUNALNYMI</vt:lpstr>
      <vt:lpstr>PRZYKŁAD - STANDARD 1. USTALANIE POZIOMU OPŁAT ZA GOSPODAROWANIE ODPADAMI KOMUNALNYMI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Założenia opracowania modelu</dc:title>
  <dc:creator>Mikolaj Niedek</dc:creator>
  <cp:lastModifiedBy>Krzysztof</cp:lastModifiedBy>
  <cp:revision>35</cp:revision>
  <cp:lastPrinted>1601-01-01T00:00:00Z</cp:lastPrinted>
  <dcterms:created xsi:type="dcterms:W3CDTF">2014-01-22T21:03:31Z</dcterms:created>
  <dcterms:modified xsi:type="dcterms:W3CDTF">2014-04-02T05:03:08Z</dcterms:modified>
</cp:coreProperties>
</file>