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8"/>
  </p:notesMasterIdLst>
  <p:sldIdLst>
    <p:sldId id="261" r:id="rId4"/>
    <p:sldId id="260" r:id="rId5"/>
    <p:sldId id="262" r:id="rId6"/>
    <p:sldId id="263" r:id="rId7"/>
    <p:sldId id="264" r:id="rId8"/>
    <p:sldId id="256" r:id="rId9"/>
    <p:sldId id="271" r:id="rId10"/>
    <p:sldId id="265" r:id="rId11"/>
    <p:sldId id="268" r:id="rId12"/>
    <p:sldId id="266" r:id="rId13"/>
    <p:sldId id="270" r:id="rId14"/>
    <p:sldId id="267" r:id="rId15"/>
    <p:sldId id="269" r:id="rId16"/>
    <p:sldId id="259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BE21C-367A-49D2-82ED-387166ABE9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8257-7751-4F5E-A519-1E561543C8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E018-9520-4B32-8CC2-2125F249F8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10062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5FF08-5CFB-48B9-B7C2-E6ABEBBDEE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19963" y="282575"/>
            <a:ext cx="2192337" cy="66167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6200" cy="66167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ED0EA-AA38-4FB7-88D1-07AB4108DD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71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71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5837" cy="1260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57E37-7382-4921-A184-B83BBAC500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BAF5-BBFC-4494-8C6F-2512A8DBEA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36F4D-ABD8-4F2B-999D-1D5698A636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480B-35FE-4D73-95DF-ED14B0DDF3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A12E-3769-4A99-AEA7-AC11EB097F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FDA7E-CCEE-474A-89AA-D461874855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9535A73D-5075-4B5F-A8E7-0D7480CD37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742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70937" cy="493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5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725488" y="7077075"/>
            <a:ext cx="9355137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FF9966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FF9966"/>
          </a:solidFill>
          <a:latin typeface="Arial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FF9966"/>
          </a:solidFill>
          <a:latin typeface="Arial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FF9966"/>
          </a:solidFill>
          <a:latin typeface="Arial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FF9966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cs typeface="Arial Unicode M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cs typeface="Arial Unicode M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cs typeface="Arial Unicode M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E6E6E6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E6E6E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E6E6E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6E6E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6E6E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icrosoft YaHei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333333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1840" y="142776"/>
            <a:ext cx="8569325" cy="1620837"/>
          </a:xfrm>
        </p:spPr>
        <p:txBody>
          <a:bodyPr/>
          <a:lstStyle/>
          <a:p>
            <a:r>
              <a:rPr lang="pl-PL" sz="2600" dirty="0" smtClean="0"/>
              <a:t>Konferencja </a:t>
            </a:r>
            <a:br>
              <a:rPr lang="pl-PL" sz="2600" dirty="0" smtClean="0"/>
            </a:br>
            <a:r>
              <a:rPr lang="pl-PL" sz="2600" dirty="0" smtClean="0"/>
              <a:t>Gospodarka odpadami w gminie - dokąd zmierzamy?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Szadek, 2 kwietnia 2014 </a:t>
            </a:r>
            <a:r>
              <a:rPr lang="pl-PL" dirty="0" err="1" smtClean="0"/>
              <a:t>r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512145"/>
            <a:ext cx="7056437" cy="1931988"/>
          </a:xfrm>
        </p:spPr>
        <p:txBody>
          <a:bodyPr/>
          <a:lstStyle/>
          <a:p>
            <a:pPr algn="r"/>
            <a:r>
              <a:rPr lang="pl-PL" b="1" dirty="0" smtClean="0"/>
              <a:t>Założenia modelu świadczenia usług w zakresie odbioru i zagospodarowania odpadów - </a:t>
            </a:r>
            <a:r>
              <a:rPr lang="pl-PL" i="1" dirty="0" smtClean="0"/>
              <a:t>Krzysztof Choromański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 - STANDARD 1. USTALANIE POZIOMU OPŁAT ZA GOSPODAROWANIE ODPADAMI KOMUNALNYMI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32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Wartość niezbędnych przychodów jest podstawą kalkulacji opłat za gospodarowanie odpadami komunalnymi.</a:t>
            </a:r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32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Gminy powinny prowadzić politykę </a:t>
            </a:r>
            <a:r>
              <a:rPr lang="pl-PL" sz="3200" dirty="0" err="1" smtClean="0"/>
              <a:t>opłatową</a:t>
            </a:r>
            <a:r>
              <a:rPr lang="pl-PL" sz="3200" dirty="0" smtClean="0"/>
              <a:t> w perspektywie kilkuletniej (co najmniej 3-5 lat), w której możliwe jest uwzględnienie planowanych zmian organizacyjnych, technologicznych i programów rozwojowych. </a:t>
            </a:r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 - STANDARD 1. USTALANIE POZIOMU OPŁAT ZA GOSPODAROWANIE ODPADAMI KOMUNALNYMI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r>
              <a:rPr lang="pl-PL" sz="2800" dirty="0" smtClean="0"/>
              <a:t>Ustawa art. 6r ust. 2 i dalej</a:t>
            </a:r>
          </a:p>
          <a:p>
            <a:endParaRPr lang="pl-PL" sz="2800" dirty="0" smtClean="0"/>
          </a:p>
          <a:p>
            <a:pPr marL="0" indent="0"/>
            <a:r>
              <a:rPr lang="pl-PL" sz="2800" dirty="0" smtClean="0"/>
              <a:t>Z pobranych opłat za gospodarowanie odpadami komunalnymi </a:t>
            </a:r>
            <a:r>
              <a:rPr lang="pl-PL" sz="2800" dirty="0" err="1" smtClean="0"/>
              <a:t>gmina</a:t>
            </a:r>
            <a:r>
              <a:rPr lang="pl-PL" sz="2800" dirty="0" smtClean="0"/>
              <a:t> pokrywa koszty funkcjonowania systemu gospodarowania odpadami komunalnymi, które obejmują koszty:</a:t>
            </a:r>
          </a:p>
          <a:p>
            <a:r>
              <a:rPr lang="pl-PL" sz="2800" dirty="0" smtClean="0"/>
              <a:t>1) odbierania, transportu, zbierania, odzysku i unieszkodliwiania odpadów komunalnych;</a:t>
            </a:r>
          </a:p>
          <a:p>
            <a:r>
              <a:rPr lang="pl-PL" sz="2800" dirty="0" smtClean="0"/>
              <a:t>2) tworzenia i utrzymania punktów selektywnego zbierania odpadów komunalnych;</a:t>
            </a:r>
          </a:p>
          <a:p>
            <a:r>
              <a:rPr lang="pl-PL" sz="2800" dirty="0" smtClean="0"/>
              <a:t>3) obsługi administracyjnej tego systemu.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 - STANDARD 1. USTALANIE POZIOMU OPŁAT ZA GOSPODAROWANIE ODPADAMI KOMUNALNYMI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r>
              <a:rPr lang="pl-PL" sz="3200" dirty="0" smtClean="0"/>
              <a:t>Ustawa art. 6r ust. 2 i dalej</a:t>
            </a:r>
          </a:p>
          <a:p>
            <a:endParaRPr lang="pl-PL" sz="3200" dirty="0" smtClean="0"/>
          </a:p>
          <a:p>
            <a:r>
              <a:rPr lang="pl-PL" sz="3200" dirty="0" smtClean="0"/>
              <a:t>2a. Z pobranych opłat za gospodarowanie odpadami komunalnymi </a:t>
            </a:r>
            <a:r>
              <a:rPr lang="pl-PL" sz="3200" dirty="0" err="1" smtClean="0"/>
              <a:t>gmina</a:t>
            </a:r>
            <a:r>
              <a:rPr lang="pl-PL" sz="3200" dirty="0" smtClean="0"/>
              <a:t> może pokryć koszty wyposażenia nieruchomości w pojemniki lub worki do zbierania odpadów komunalnych oraz koszty utrzymywania pojemników w odpowiednim stanie sanitarnym, porządkowym i technicznym.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 - STANDARD 1. USTALANIE POZIOMU OPŁAT ZA GOSPODAROWANIE ODPADAMI KOMUNALNYMI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W trakcie obecnych prac legislacyjnych możliwe poszerzenie tego katalogu:</a:t>
            </a:r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32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Przykładowo Związek Miast Polskich w swoim stanowisku domaga się m.in. ujęcia wśród zadań finansowanych z opłaty (art. 6r) kosztów: </a:t>
            </a:r>
          </a:p>
          <a:p>
            <a:pPr marL="0" indent="0" algn="just" eaLnBrk="1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 działań kontrolnych, </a:t>
            </a:r>
          </a:p>
          <a:p>
            <a:pPr marL="0" indent="0" algn="just" eaLnBrk="1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 usuwania śmieci z przestrzeni publicznych (np. koszy na ulicach, w parkach itp.), </a:t>
            </a:r>
          </a:p>
          <a:p>
            <a:pPr marL="0" indent="0" algn="just" eaLnBrk="1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 likwidacji dzikich wysypisk.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DZIĘKUJĘ ZA UWAGĘ</a:t>
            </a:r>
            <a:endParaRPr lang="pl-PL" sz="6000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</p:spPr>
        <p:txBody>
          <a:bodyPr/>
          <a:lstStyle/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</p:txBody>
      </p:sp>
      <p:pic>
        <p:nvPicPr>
          <p:cNvPr id="6149" name="Picture 5" descr="C:\Users\Krzysztof\OneDrive_01\OneDrive\Obrazy\Z aparatu\WP_20130806_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912" y="2483693"/>
            <a:ext cx="7157596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GLOBALNE</a:t>
            </a:r>
            <a:endParaRPr lang="pl-P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ctr" anchorCtr="0" compatLnSpc="1">
            <a:prstTxWarp prst="textNoShape">
              <a:avLst/>
            </a:prstTxWarp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pl-PL" sz="3600" dirty="0" smtClean="0"/>
              <a:t>upowszechnianie i stosowanie zasad trwałego, zrównoważonego </a:t>
            </a:r>
            <a:r>
              <a:rPr lang="pl-PL" sz="3600" dirty="0" err="1" smtClean="0"/>
              <a:t>rozwoju</a:t>
            </a:r>
            <a:r>
              <a:rPr lang="pl-PL" sz="3600" dirty="0" smtClean="0"/>
              <a:t> </a:t>
            </a:r>
            <a:endParaRPr lang="pl-PL" sz="3600" dirty="0"/>
          </a:p>
          <a:p>
            <a:pPr>
              <a:buFont typeface="Arial" pitchFamily="34" charset="0"/>
              <a:buChar char="•"/>
            </a:pPr>
            <a:endParaRPr lang="pl-PL" sz="3600" dirty="0" smtClean="0"/>
          </a:p>
          <a:p>
            <a:pPr marL="357188" indent="-357188">
              <a:buFont typeface="Arial" pitchFamily="34" charset="0"/>
              <a:buChar char="•"/>
            </a:pPr>
            <a:r>
              <a:rPr lang="pl-PL" sz="3600" dirty="0" smtClean="0"/>
              <a:t>podnoszenie sprawności działania administracji publicznej, nazywane najczęściej nowym zarządzaniem publicznym (New Public Management)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UPOWSZECHNIANIE I STOSOWANIE ZASAD TRWAŁEGO, ZRÓWNOWAŻONEGO ROZWOJU</a:t>
            </a:r>
            <a:endParaRPr lang="pl-P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ctr" anchorCtr="0" compatLnSpc="1">
            <a:prstTxWarp prst="textNoShape">
              <a:avLst/>
            </a:prstTxWarp>
          </a:bodyPr>
          <a:lstStyle/>
          <a:p>
            <a:pPr marL="1257300" indent="-542925" eaLnBrk="1" hangingPunct="1">
              <a:buFont typeface="Webdings" pitchFamily="18" charset="2"/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Wydarzenia międzynarodowe: </a:t>
            </a:r>
          </a:p>
          <a:p>
            <a:pPr marL="1257300" indent="-542925" eaLnBrk="1" hangingPunct="1">
              <a:buFont typeface="Arial" pitchFamily="34" charset="0"/>
              <a:buChar char="•"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ONZ (Komisja Trwałego Rozwoju)</a:t>
            </a:r>
          </a:p>
          <a:p>
            <a:pPr marL="1257300" indent="-542925" eaLnBrk="1" hangingPunct="1">
              <a:buFont typeface="Arial" pitchFamily="34" charset="0"/>
              <a:buChar char="•"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Społeczność międzynarodowa (od 1972 - </a:t>
            </a:r>
            <a:r>
              <a:rPr lang="pl-PL" sz="3200" dirty="0" err="1" smtClean="0">
                <a:latin typeface="Arial" pitchFamily="34" charset="0"/>
                <a:cs typeface="Arial" pitchFamily="34" charset="0"/>
              </a:rPr>
              <a:t>konferencja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w Sztokholmie)</a:t>
            </a:r>
          </a:p>
          <a:p>
            <a:pPr marL="1257300" indent="-542925" eaLnBrk="1" hangingPunct="1">
              <a:buFont typeface="Arial" pitchFamily="34" charset="0"/>
              <a:buChar char="•"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Konferencja w Rio de Janeiro - Szczyt ziemi „Środowisko i rozwój”- 1992 (deklaracje, Agenda 21, konwencje)</a:t>
            </a:r>
          </a:p>
          <a:p>
            <a:pPr marL="1257300" indent="-542925" eaLnBrk="1" hangingPunct="1">
              <a:buFont typeface="Arial" pitchFamily="34" charset="0"/>
              <a:buChar char="•"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Konferencja w Johannesburgu - Światowy Szczyt Zrównoważonego Rozwoju - 2002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NOWE ZARZĄDZANIE PUBLICZNE </a:t>
            </a:r>
            <a:br>
              <a:rPr lang="pl-PL" dirty="0" smtClean="0"/>
            </a:br>
            <a:r>
              <a:rPr lang="pl-PL" dirty="0" smtClean="0"/>
              <a:t>(NEW PUBLIC MANAGEMENT)</a:t>
            </a:r>
            <a:endParaRPr lang="pl-P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2400" dirty="0" smtClean="0"/>
              <a:t>Jak podnieść sprawność działania administracji publicznej?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Sektor prywatny zdecydowanie lepiej reagował na sytuacje kryzysowe i w ramach tego sektora powstawały narzędzia zarządzania, pozwalające sprawnie działać w zmieniającym się otoczeniu.</a:t>
            </a:r>
            <a:endParaRPr lang="pl-PL" sz="2400" dirty="0"/>
          </a:p>
          <a:p>
            <a:pPr lvl="1">
              <a:buFont typeface="Arial" pitchFamily="34" charset="0"/>
              <a:buChar char="•"/>
            </a:pPr>
            <a:r>
              <a:rPr lang="pl-PL" sz="2400" dirty="0"/>
              <a:t>Podniesienie sprawności działania administracji publicznej jest możliwe dzięki wykorzystaniu doświadczenia zarządzania w sektorze prywatnym.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Wykorzystanie </a:t>
            </a:r>
            <a:r>
              <a:rPr lang="pl-PL" sz="2400" dirty="0"/>
              <a:t>sprawdzonych w sektorze prywatnym narzędzi i zaadaptowanie ich do potrzeb sektora publicznego. Rozwój takiego podejścia prowadził do powstawania narzędzi przeznaczonych dla organizacji, niezależnie od tego, w jakim sektorze działają.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4" name="Strzałka zakrzywiona w prawo 3"/>
          <p:cNvSpPr/>
          <p:nvPr/>
        </p:nvSpPr>
        <p:spPr bwMode="auto">
          <a:xfrm>
            <a:off x="503808" y="3275781"/>
            <a:ext cx="720080" cy="1296144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Strzałka zakrzywiona w lewo 5"/>
          <p:cNvSpPr/>
          <p:nvPr/>
        </p:nvSpPr>
        <p:spPr bwMode="auto">
          <a:xfrm>
            <a:off x="8784728" y="4427909"/>
            <a:ext cx="792088" cy="1296144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POLSKIEJ GOSPODARKI ODPADAMI</a:t>
            </a:r>
            <a:endParaRPr lang="pl-PL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ctr" anchorCtr="0" compatLnSpc="1">
            <a:prstTxWarp prst="textNoShape">
              <a:avLst/>
            </a:prstTxWarp>
          </a:bodyPr>
          <a:lstStyle/>
          <a:p>
            <a:pPr marL="0" lvl="1" indent="0" algn="ctr"/>
            <a:r>
              <a:rPr lang="pl-PL" sz="2400" dirty="0"/>
              <a:t>Realizacja</a:t>
            </a:r>
            <a:r>
              <a:rPr lang="pl-PL" sz="2400" dirty="0" smtClean="0"/>
              <a:t> polityk unijnych</a:t>
            </a:r>
          </a:p>
          <a:p>
            <a:pPr lvl="1" algn="ctr"/>
            <a:endParaRPr lang="pl-PL" sz="2400" dirty="0" smtClean="0"/>
          </a:p>
          <a:p>
            <a:pPr lvl="1" algn="ctr">
              <a:buFont typeface="Arial" pitchFamily="34" charset="0"/>
              <a:buChar char="•"/>
            </a:pPr>
            <a:endParaRPr lang="pl-PL" sz="2400" dirty="0"/>
          </a:p>
          <a:p>
            <a:pPr marL="0" lvl="1" indent="0" algn="ctr"/>
            <a:r>
              <a:rPr lang="pl-PL" sz="2400" dirty="0" smtClean="0"/>
              <a:t>Zwiększenie </a:t>
            </a:r>
            <a:r>
              <a:rPr lang="pl-PL" sz="2400" dirty="0"/>
              <a:t>wydajności zasobowej, wyrażonej rozłączeniem wskaźników wykorzystania zasobów naturalnych, emisji i wytwarzania odpadów od wskaźników wzrostu </a:t>
            </a:r>
            <a:r>
              <a:rPr lang="pl-PL" sz="2400" dirty="0" smtClean="0"/>
              <a:t>gospodarczego</a:t>
            </a:r>
          </a:p>
          <a:p>
            <a:pPr lvl="1" algn="ctr"/>
            <a:endParaRPr lang="pl-PL" sz="2400" dirty="0" smtClean="0"/>
          </a:p>
          <a:p>
            <a:pPr lvl="1" algn="ctr"/>
            <a:endParaRPr lang="pl-PL" sz="2400" dirty="0"/>
          </a:p>
          <a:p>
            <a:pPr marL="0" lvl="1" indent="0" algn="ctr"/>
            <a:r>
              <a:rPr lang="pl-PL" sz="2400" dirty="0" smtClean="0"/>
              <a:t>Dyrektywa </a:t>
            </a:r>
            <a:r>
              <a:rPr lang="pl-PL" sz="2400" dirty="0"/>
              <a:t>Parlamentu Europejskiego i Rady 2008/98/WE z dnia 19 listopada 2008 </a:t>
            </a:r>
            <a:r>
              <a:rPr lang="pl-PL" sz="2400" dirty="0" err="1"/>
              <a:t>r</a:t>
            </a:r>
            <a:r>
              <a:rPr lang="pl-PL" sz="2400" dirty="0"/>
              <a:t>. w sprawie odpadów </a:t>
            </a:r>
            <a:r>
              <a:rPr lang="pl-PL" sz="2400" dirty="0" smtClean="0"/>
              <a:t>uchylająca </a:t>
            </a:r>
            <a:r>
              <a:rPr lang="pl-PL" sz="2400" dirty="0"/>
              <a:t>niektóre dyrektywy (Dziennik Urzędowy L 312, 22/11/2008 P. 0003 – 0030 </a:t>
            </a:r>
            <a:r>
              <a:rPr lang="pl-PL" sz="2400" dirty="0" smtClean="0"/>
              <a:t>– </a:t>
            </a:r>
            <a:r>
              <a:rPr lang="pl-PL" sz="2400" b="1" dirty="0" smtClean="0"/>
              <a:t>dyrektywa </a:t>
            </a:r>
            <a:r>
              <a:rPr lang="pl-PL" sz="2400" b="1" dirty="0"/>
              <a:t>ramowa</a:t>
            </a:r>
            <a:r>
              <a:rPr lang="pl-PL" sz="2400" dirty="0" smtClean="0"/>
              <a:t>)</a:t>
            </a:r>
            <a:endParaRPr lang="pl-PL" sz="2400" dirty="0"/>
          </a:p>
        </p:txBody>
      </p:sp>
      <p:sp>
        <p:nvSpPr>
          <p:cNvPr id="4" name="Strzałka w dół 3"/>
          <p:cNvSpPr/>
          <p:nvPr/>
        </p:nvSpPr>
        <p:spPr bwMode="auto">
          <a:xfrm>
            <a:off x="4752280" y="2915741"/>
            <a:ext cx="360040" cy="4320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" name="Strzałka w dół 4"/>
          <p:cNvSpPr/>
          <p:nvPr/>
        </p:nvSpPr>
        <p:spPr bwMode="auto">
          <a:xfrm>
            <a:off x="4752280" y="4643933"/>
            <a:ext cx="360040" cy="4320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ZAŁOŻENIA OPRACOWANIA MODELU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DOŚWIADCZENIA Z PRAC RADY DO SPRAW REGULACJI EKONOMICZNYCH, DOSTĘPNOŚCI DO USŁUG ORAZ METODOLOGII USTALANIA OPŁAT W SEKTORZE WODOCIĄGOWO-KANALIZACYJNYM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STANDARDY ŚWIADCZENIA USŁUG KOMUNALNYCH W OBSZARZE GOSPODAROWANIA ODPADAMI</a:t>
            </a:r>
          </a:p>
        </p:txBody>
      </p:sp>
      <p:sp>
        <p:nvSpPr>
          <p:cNvPr id="4" name="Strzałka w dół 3"/>
          <p:cNvSpPr/>
          <p:nvPr/>
        </p:nvSpPr>
        <p:spPr bwMode="auto">
          <a:xfrm>
            <a:off x="4752280" y="4643933"/>
            <a:ext cx="360040" cy="4320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STANDARDY ŚWIADCZENIA USŁUG KOMUNALNYCH W OBSZARZE GOSPODAROWANIA ODPADAMI</a:t>
            </a:r>
            <a:endParaRPr lang="pl-PL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STANDARD 1. USTALANIE POZIOMU OPŁAT ZA GOSPODAROWANIE ODPADAMI KOMUNALNYMI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STANDARD </a:t>
            </a:r>
            <a:r>
              <a:rPr lang="pl-PL" sz="2800" dirty="0" smtClean="0"/>
              <a:t>2. ALOKACJA KOSZTÓW WEDŁUG GRUP ODBIORCÓW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STANDARD </a:t>
            </a:r>
            <a:r>
              <a:rPr lang="pl-PL" sz="2800" dirty="0" smtClean="0"/>
              <a:t>3. ZASADY PROJEKTOWANIA TARYF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STANDARD </a:t>
            </a:r>
            <a:r>
              <a:rPr lang="pl-PL" sz="2800" dirty="0" smtClean="0"/>
              <a:t>4. ZASADY ANALIZY JAKOŚCI USŁUG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STANDARD </a:t>
            </a:r>
            <a:r>
              <a:rPr lang="pl-PL" sz="2800" dirty="0" smtClean="0"/>
              <a:t>5. ZASADY UPOWSZECHNIANIA </a:t>
            </a:r>
            <a:r>
              <a:rPr lang="pl-PL" sz="2800" dirty="0" smtClean="0"/>
              <a:t>INFORMACJI</a:t>
            </a:r>
            <a:endParaRPr lang="pl-PL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STANDARDY ŚWIADCZENIA USŁUG KOMUNALNYCH W OBSZARZE GOSPODAROWANIA ODPADAMI</a:t>
            </a:r>
            <a:endParaRPr lang="pl-PL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 </a:t>
            </a:r>
            <a:r>
              <a:rPr lang="pl-PL" dirty="0" smtClean="0"/>
              <a:t>6. INFORMACJE I DOKUMENTY PRZEDSTAWIANE PRZY ZMIANIE STAWKI OPŁATY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 </a:t>
            </a:r>
            <a:r>
              <a:rPr lang="pl-PL" dirty="0" smtClean="0"/>
              <a:t>7. ZASADY EWIDENCJI PRZEPŁYWU ŚRODKÓW Z OPŁATY ODPADOWEJ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 </a:t>
            </a:r>
            <a:r>
              <a:rPr lang="pl-PL" dirty="0" smtClean="0"/>
              <a:t>8. ZASADY ROZLICZEŃ NAKŁADÓW WIELOLETNICH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 </a:t>
            </a:r>
            <a:r>
              <a:rPr lang="pl-PL" dirty="0" smtClean="0"/>
              <a:t>9. ZASADY OPRACOWYWANIA REGULAMINU</a:t>
            </a:r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 smtClean="0"/>
          </a:p>
          <a:p>
            <a:pPr marL="0" indent="0" algn="ctr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dirty="0" smtClean="0"/>
              <a:t>STANDARD </a:t>
            </a:r>
            <a:r>
              <a:rPr lang="pl-PL" dirty="0" smtClean="0"/>
              <a:t>10. METODOLOGIA OPRACOWYWANIA ANALIZY STANU GOSPODARKI ODPADAMI KOMUNALNYMI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 tIns="21168"/>
          <a:lstStyle/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dirty="0" smtClean="0"/>
              <a:t>PRZYKŁAD - STANDARD 1. USTALANIE POZIOMU OPŁAT ZA GOSPODAROWANIE ODPADAMI KOMUNALNYMI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1363" y="2101850"/>
            <a:ext cx="8607425" cy="4762500"/>
          </a:xfrm>
        </p:spPr>
        <p:txBody>
          <a:bodyPr anchor="ctr"/>
          <a:lstStyle/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Pierwszym krokiem w ustalaniu opłat jest ustalenie poziomu niezbędnych przychodów. </a:t>
            </a:r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2800" dirty="0" smtClean="0"/>
              <a:t>W przypadku usług związanych z  gospodarowaniem odpadami komunalnymi „niezbędne przychody” to wartość przychodów, które </a:t>
            </a:r>
            <a:r>
              <a:rPr lang="pl-PL" sz="2800" dirty="0" err="1" smtClean="0"/>
              <a:t>gmina</a:t>
            </a:r>
            <a:r>
              <a:rPr lang="pl-PL" sz="2800" dirty="0" smtClean="0"/>
              <a:t> musi osiągnąć dla zapewnienia odpowiedniej jakości usługi oraz pokrycia uzasadnionych wydatków związanych z eksploatacją, utrzymaniem i rozwojem systemu gospodarki odpadami komunalnymi - z uwzględnieniem kryterium racjonalnego zarządzania. </a:t>
            </a:r>
          </a:p>
          <a:p>
            <a:pPr marL="0" indent="0" algn="just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698</Words>
  <Application>Microsoft Office PowerPoint</Application>
  <PresentationFormat>Niestandardowy</PresentationFormat>
  <Paragraphs>81</Paragraphs>
  <Slides>14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Motyw pakietu Office</vt:lpstr>
      <vt:lpstr>1_Motyw pakietu Office</vt:lpstr>
      <vt:lpstr>2_Motyw pakietu Office</vt:lpstr>
      <vt:lpstr>Konferencja  Gospodarka odpadami w gminie - dokąd zmierzamy?  Szadek, 2 kwietnia 2014 r.</vt:lpstr>
      <vt:lpstr>UWARUNKOWANIA GLOBALNE</vt:lpstr>
      <vt:lpstr>UPOWSZECHNIANIE I STOSOWANIE ZASAD TRWAŁEGO, ZRÓWNOWAŻONEGO ROZWOJU</vt:lpstr>
      <vt:lpstr>NOWE ZARZĄDZANIE PUBLICZNE  (NEW PUBLIC MANAGEMENT)</vt:lpstr>
      <vt:lpstr>UWARUNKOWANIA POLSKIEJ GOSPODARKI ODPADAMI</vt:lpstr>
      <vt:lpstr>ZAŁOŻENIA OPRACOWANIA MODELU</vt:lpstr>
      <vt:lpstr>STANDARDY ŚWIADCZENIA USŁUG KOMUNALNYCH W OBSZARZE GOSPODAROWANIA ODPADAMI</vt:lpstr>
      <vt:lpstr>STANDARDY ŚWIADCZENIA USŁUG KOMUNALNYCH W OBSZARZE GOSPODAROWANIA ODPADAMI</vt:lpstr>
      <vt:lpstr>PRZYKŁAD - STANDARD 1. USTALANIE POZIOMU OPŁAT ZA GOSPODAROWANIE ODPADAMI KOMUNALNYMI</vt:lpstr>
      <vt:lpstr>PRZYKŁAD - STANDARD 1. USTALANIE POZIOMU OPŁAT ZA GOSPODAROWANIE ODPADAMI KOMUNALNYMI</vt:lpstr>
      <vt:lpstr>PRZYKŁAD - STANDARD 1. USTALANIE POZIOMU OPŁAT ZA GOSPODAROWANIE ODPADAMI KOMUNALNYMI</vt:lpstr>
      <vt:lpstr>PRZYKŁAD - STANDARD 1. USTALANIE POZIOMU OPŁAT ZA GOSPODAROWANIE ODPADAMI KOMUNALNYMI</vt:lpstr>
      <vt:lpstr>PRZYKŁAD - STANDARD 1. USTALANIE POZIOMU OPŁAT ZA GOSPODAROWANIE ODPADAMI KOMUNALNYMI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Założenia opracowania modelu</dc:title>
  <dc:creator>Mikolaj Niedek</dc:creator>
  <cp:lastModifiedBy>Krzysztof</cp:lastModifiedBy>
  <cp:revision>35</cp:revision>
  <cp:lastPrinted>1601-01-01T00:00:00Z</cp:lastPrinted>
  <dcterms:created xsi:type="dcterms:W3CDTF">2014-01-22T21:03:31Z</dcterms:created>
  <dcterms:modified xsi:type="dcterms:W3CDTF">2014-04-02T05:03:08Z</dcterms:modified>
</cp:coreProperties>
</file>